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7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9794203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829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3439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8062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4292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1931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84355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2156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Breakfast" TargetMode="External"/><Relationship Id="rId13" Type="http://schemas.openxmlformats.org/officeDocument/2006/relationships/image" Target="../media/image13.jpg"/><Relationship Id="rId3" Type="http://schemas.openxmlformats.org/officeDocument/2006/relationships/hyperlink" Target="http://en.wikipedia.org/wiki/Wheat" TargetMode="External"/><Relationship Id="rId7" Type="http://schemas.openxmlformats.org/officeDocument/2006/relationships/hyperlink" Target="http://en.wikipedia.org/wiki/Dinner" TargetMode="External"/><Relationship Id="rId12"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en.wikipedia.org/wiki/Lunch" TargetMode="External"/><Relationship Id="rId11" Type="http://schemas.openxmlformats.org/officeDocument/2006/relationships/hyperlink" Target="http://en.wikipedia.org/wiki/Maple_syrup" TargetMode="External"/><Relationship Id="rId5" Type="http://schemas.openxmlformats.org/officeDocument/2006/relationships/hyperlink" Target="http://en.wikipedia.org/wiki/Batter" TargetMode="External"/><Relationship Id="rId10" Type="http://schemas.openxmlformats.org/officeDocument/2006/relationships/hyperlink" Target="http://en.wikipedia.org/wiki/Nutella" TargetMode="External"/><Relationship Id="rId4" Type="http://schemas.openxmlformats.org/officeDocument/2006/relationships/hyperlink" Target="http://en.wikipedia.org/wiki/Buckwheat" TargetMode="External"/><Relationship Id="rId9" Type="http://schemas.openxmlformats.org/officeDocument/2006/relationships/hyperlink" Target="http://en.wikipedia.org/wiki/Dessert"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hyperlink" Target="http://en.wikipedia.org/wiki/Batter_(cooking)" TargetMode="External"/><Relationship Id="rId7"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en.wiktionary.org/wiki/tilting" TargetMode="External"/><Relationship Id="rId4" Type="http://schemas.openxmlformats.org/officeDocument/2006/relationships/hyperlink" Target="http://en.wikipedia.org/wiki/Frying_pan" TargetMode="External"/><Relationship Id="rId9"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E9"/>
        </a:solidFill>
        <a:effectLst/>
      </p:bgPr>
    </p:bg>
    <p:spTree>
      <p:nvGrpSpPr>
        <p:cNvPr id="1" name="Shape 29"/>
        <p:cNvGrpSpPr/>
        <p:nvPr/>
      </p:nvGrpSpPr>
      <p:grpSpPr>
        <a:xfrm>
          <a:off x="0" y="0"/>
          <a:ext cx="0" cy="0"/>
          <a:chOff x="0" y="0"/>
          <a:chExt cx="0" cy="0"/>
        </a:xfrm>
      </p:grpSpPr>
      <p:pic>
        <p:nvPicPr>
          <p:cNvPr id="30" name="Shape 30"/>
          <p:cNvPicPr preferRelativeResize="0"/>
          <p:nvPr/>
        </p:nvPicPr>
        <p:blipFill>
          <a:blip r:embed="rId3">
            <a:alphaModFix/>
          </a:blip>
          <a:stretch>
            <a:fillRect/>
          </a:stretch>
        </p:blipFill>
        <p:spPr>
          <a:xfrm rot="5400000">
            <a:off x="2431449" y="-1436162"/>
            <a:ext cx="4405749" cy="8015825"/>
          </a:xfrm>
          <a:prstGeom prst="rect">
            <a:avLst/>
          </a:prstGeom>
          <a:noFill/>
          <a:ln>
            <a:noFill/>
          </a:ln>
        </p:spPr>
      </p:pic>
      <p:sp>
        <p:nvSpPr>
          <p:cNvPr id="31" name="Shape 31"/>
          <p:cNvSpPr txBox="1">
            <a:spLocks noGrp="1"/>
          </p:cNvSpPr>
          <p:nvPr>
            <p:ph type="ctrTitle"/>
          </p:nvPr>
        </p:nvSpPr>
        <p:spPr>
          <a:xfrm>
            <a:off x="748125" y="663442"/>
            <a:ext cx="7772400" cy="1159799"/>
          </a:xfrm>
          <a:prstGeom prst="rect">
            <a:avLst/>
          </a:prstGeom>
          <a:ln>
            <a:noFill/>
          </a:ln>
        </p:spPr>
        <p:txBody>
          <a:bodyPr lIns="91425" tIns="91425" rIns="91425" bIns="91425" anchor="b" anchorCtr="0">
            <a:noAutofit/>
          </a:bodyPr>
          <a:lstStyle/>
          <a:p>
            <a:pPr>
              <a:spcBef>
                <a:spcPts val="0"/>
              </a:spcBef>
              <a:buNone/>
            </a:pPr>
            <a:r>
              <a:rPr lang="en" sz="6000">
                <a:solidFill>
                  <a:srgbClr val="783F04"/>
                </a:solidFill>
                <a:latin typeface="Times New Roman"/>
                <a:ea typeface="Times New Roman"/>
                <a:cs typeface="Times New Roman"/>
                <a:sym typeface="Times New Roman"/>
              </a:rPr>
              <a:t>The History of Crêpes</a:t>
            </a:r>
          </a:p>
        </p:txBody>
      </p:sp>
      <p:sp>
        <p:nvSpPr>
          <p:cNvPr id="32" name="Shape 32"/>
          <p:cNvSpPr txBox="1"/>
          <p:nvPr/>
        </p:nvSpPr>
        <p:spPr>
          <a:xfrm>
            <a:off x="1486075" y="1823250"/>
            <a:ext cx="6482399" cy="498599"/>
          </a:xfrm>
          <a:prstGeom prst="rect">
            <a:avLst/>
          </a:prstGeom>
          <a:noFill/>
          <a:ln>
            <a:noFill/>
          </a:ln>
        </p:spPr>
        <p:txBody>
          <a:bodyPr lIns="91425" tIns="91425" rIns="91425" bIns="91425" anchor="t" anchorCtr="0">
            <a:noAutofit/>
          </a:bodyPr>
          <a:lstStyle/>
          <a:p>
            <a:pPr>
              <a:spcBef>
                <a:spcPts val="0"/>
              </a:spcBef>
              <a:buNone/>
            </a:pPr>
            <a:endParaRPr lang="en" sz="2400" b="1" dirty="0">
              <a:solidFill>
                <a:srgbClr val="783F04"/>
              </a:solidFill>
              <a:latin typeface="Times New Roman"/>
              <a:ea typeface="Times New Roman"/>
              <a:cs typeface="Times New Roman"/>
              <a:sym typeface="Times New Roman"/>
            </a:endParaRPr>
          </a:p>
        </p:txBody>
      </p:sp>
      <p:pic>
        <p:nvPicPr>
          <p:cNvPr id="33" name="Shape 33"/>
          <p:cNvPicPr preferRelativeResize="0"/>
          <p:nvPr/>
        </p:nvPicPr>
        <p:blipFill>
          <a:blip r:embed="rId4">
            <a:alphaModFix/>
          </a:blip>
          <a:stretch>
            <a:fillRect/>
          </a:stretch>
        </p:blipFill>
        <p:spPr>
          <a:xfrm>
            <a:off x="3325112" y="2583900"/>
            <a:ext cx="2333625" cy="1762125"/>
          </a:xfrm>
          <a:prstGeom prst="rect">
            <a:avLst/>
          </a:prstGeom>
          <a:noFill/>
          <a:ln>
            <a:noFill/>
          </a:ln>
        </p:spPr>
      </p:pic>
      <p:pic>
        <p:nvPicPr>
          <p:cNvPr id="34" name="Shape 34"/>
          <p:cNvPicPr preferRelativeResize="0"/>
          <p:nvPr/>
        </p:nvPicPr>
        <p:blipFill>
          <a:blip r:embed="rId5">
            <a:alphaModFix/>
          </a:blip>
          <a:stretch>
            <a:fillRect/>
          </a:stretch>
        </p:blipFill>
        <p:spPr>
          <a:xfrm>
            <a:off x="5940700" y="2583900"/>
            <a:ext cx="2333625" cy="1762125"/>
          </a:xfrm>
          <a:prstGeom prst="rect">
            <a:avLst/>
          </a:prstGeom>
          <a:noFill/>
          <a:ln>
            <a:noFill/>
          </a:ln>
        </p:spPr>
      </p:pic>
      <p:pic>
        <p:nvPicPr>
          <p:cNvPr id="35" name="Shape 35"/>
          <p:cNvPicPr preferRelativeResize="0"/>
          <p:nvPr/>
        </p:nvPicPr>
        <p:blipFill>
          <a:blip r:embed="rId6">
            <a:alphaModFix/>
          </a:blip>
          <a:stretch>
            <a:fillRect/>
          </a:stretch>
        </p:blipFill>
        <p:spPr>
          <a:xfrm>
            <a:off x="816362" y="2583887"/>
            <a:ext cx="2333625" cy="17621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9F7"/>
        </a:solidFill>
        <a:effectLst/>
      </p:bgPr>
    </p:bg>
    <p:spTree>
      <p:nvGrpSpPr>
        <p:cNvPr id="1" name="Shape 39"/>
        <p:cNvGrpSpPr/>
        <p:nvPr/>
      </p:nvGrpSpPr>
      <p:grpSpPr>
        <a:xfrm>
          <a:off x="0" y="0"/>
          <a:ext cx="0" cy="0"/>
          <a:chOff x="0" y="0"/>
          <a:chExt cx="0" cy="0"/>
        </a:xfrm>
      </p:grpSpPr>
      <p:pic>
        <p:nvPicPr>
          <p:cNvPr id="40" name="Shape 40"/>
          <p:cNvPicPr preferRelativeResize="0"/>
          <p:nvPr/>
        </p:nvPicPr>
        <p:blipFill>
          <a:blip r:embed="rId3">
            <a:alphaModFix/>
          </a:blip>
          <a:stretch>
            <a:fillRect/>
          </a:stretch>
        </p:blipFill>
        <p:spPr>
          <a:xfrm>
            <a:off x="4738375" y="0"/>
            <a:ext cx="5842649" cy="5143499"/>
          </a:xfrm>
          <a:prstGeom prst="rect">
            <a:avLst/>
          </a:prstGeom>
          <a:noFill/>
          <a:ln>
            <a:noFill/>
          </a:ln>
        </p:spPr>
      </p:pic>
      <p:sp>
        <p:nvSpPr>
          <p:cNvPr id="41" name="Shape 41"/>
          <p:cNvSpPr txBox="1">
            <a:spLocks noGrp="1"/>
          </p:cNvSpPr>
          <p:nvPr>
            <p:ph type="title"/>
          </p:nvPr>
        </p:nvSpPr>
        <p:spPr>
          <a:xfrm>
            <a:off x="184075" y="194100"/>
            <a:ext cx="4554300" cy="1242899"/>
          </a:xfrm>
          <a:prstGeom prst="rect">
            <a:avLst/>
          </a:prstGeom>
        </p:spPr>
        <p:txBody>
          <a:bodyPr lIns="91425" tIns="91425" rIns="91425" bIns="91425" anchor="b" anchorCtr="0">
            <a:noAutofit/>
          </a:bodyPr>
          <a:lstStyle/>
          <a:p>
            <a:pPr algn="ctr">
              <a:spcBef>
                <a:spcPts val="0"/>
              </a:spcBef>
              <a:buNone/>
            </a:pPr>
            <a:r>
              <a:rPr lang="en">
                <a:latin typeface="Times New Roman"/>
                <a:ea typeface="Times New Roman"/>
                <a:cs typeface="Times New Roman"/>
                <a:sym typeface="Times New Roman"/>
              </a:rPr>
              <a:t>What the heck are crêpes??? </a:t>
            </a:r>
          </a:p>
        </p:txBody>
      </p:sp>
      <p:sp>
        <p:nvSpPr>
          <p:cNvPr id="42" name="Shape 42"/>
          <p:cNvSpPr txBox="1">
            <a:spLocks noGrp="1"/>
          </p:cNvSpPr>
          <p:nvPr>
            <p:ph type="body" idx="1"/>
          </p:nvPr>
        </p:nvSpPr>
        <p:spPr>
          <a:xfrm>
            <a:off x="184075" y="1626900"/>
            <a:ext cx="4554300" cy="3239700"/>
          </a:xfrm>
          <a:prstGeom prst="rect">
            <a:avLst/>
          </a:prstGeom>
          <a:solidFill>
            <a:srgbClr val="FFE9F7"/>
          </a:solidFill>
          <a:ln w="9525" cap="flat" cmpd="sng">
            <a:solidFill>
              <a:srgbClr val="FFE9F7"/>
            </a:solidFill>
            <a:prstDash val="solid"/>
            <a:round/>
            <a:headEnd type="none" w="med" len="med"/>
            <a:tailEnd type="none" w="med" len="med"/>
          </a:ln>
        </p:spPr>
        <p:txBody>
          <a:bodyPr lIns="91425" tIns="91425" rIns="91425" bIns="91425" anchor="t" anchorCtr="0">
            <a:noAutofit/>
          </a:bodyPr>
          <a:lstStyle/>
          <a:p>
            <a:pPr lvl="0" rtl="0">
              <a:lnSpc>
                <a:spcPct val="200000"/>
              </a:lnSpc>
              <a:spcBef>
                <a:spcPts val="0"/>
              </a:spcBef>
              <a:buClr>
                <a:schemeClr val="dk1"/>
              </a:buClr>
              <a:buSzPct val="78571"/>
              <a:buFont typeface="Arial"/>
              <a:buNone/>
            </a:pPr>
            <a:r>
              <a:rPr lang="en" sz="1400">
                <a:solidFill>
                  <a:srgbClr val="252525"/>
                </a:solidFill>
                <a:latin typeface="Cambria"/>
                <a:ea typeface="Cambria"/>
                <a:cs typeface="Cambria"/>
                <a:sym typeface="Cambria"/>
              </a:rPr>
              <a:t> </a:t>
            </a:r>
            <a:r>
              <a:rPr lang="en" sz="1200">
                <a:solidFill>
                  <a:srgbClr val="252525"/>
                </a:solidFill>
                <a:latin typeface="Times New Roman"/>
                <a:ea typeface="Times New Roman"/>
                <a:cs typeface="Times New Roman"/>
                <a:sym typeface="Times New Roman"/>
              </a:rPr>
              <a:t>A crêpe is a type of very thin pancake usually made from wheat flour.</a:t>
            </a:r>
            <a:r>
              <a:rPr lang="en" sz="1400">
                <a:solidFill>
                  <a:srgbClr val="252525"/>
                </a:solidFill>
                <a:latin typeface="Cambria"/>
                <a:ea typeface="Cambria"/>
                <a:cs typeface="Cambria"/>
                <a:sym typeface="Cambria"/>
              </a:rPr>
              <a:t>  </a:t>
            </a:r>
            <a:r>
              <a:rPr lang="en" sz="1400">
                <a:latin typeface="Times New Roman"/>
                <a:ea typeface="Times New Roman"/>
                <a:cs typeface="Times New Roman"/>
                <a:sym typeface="Times New Roman"/>
              </a:rPr>
              <a:t>I</a:t>
            </a:r>
            <a:r>
              <a:rPr lang="en" sz="1200">
                <a:latin typeface="Times New Roman"/>
                <a:ea typeface="Times New Roman"/>
                <a:cs typeface="Times New Roman"/>
                <a:sym typeface="Times New Roman"/>
              </a:rPr>
              <a:t>n France the pancake is known as a </a:t>
            </a:r>
            <a:r>
              <a:rPr lang="en" sz="1200" i="1">
                <a:latin typeface="Times New Roman"/>
                <a:ea typeface="Times New Roman"/>
                <a:cs typeface="Times New Roman"/>
                <a:sym typeface="Times New Roman"/>
              </a:rPr>
              <a:t>crêpe</a:t>
            </a:r>
            <a:r>
              <a:rPr lang="en" sz="1200">
                <a:latin typeface="Times New Roman"/>
                <a:ea typeface="Times New Roman"/>
                <a:cs typeface="Times New Roman"/>
                <a:sym typeface="Times New Roman"/>
              </a:rPr>
              <a:t>, spelled with a character known as the circumflex or </a:t>
            </a:r>
            <a:r>
              <a:rPr lang="en" sz="1200" b="1">
                <a:latin typeface="Times New Roman"/>
                <a:ea typeface="Times New Roman"/>
                <a:cs typeface="Times New Roman"/>
                <a:sym typeface="Times New Roman"/>
              </a:rPr>
              <a:t>ˆ</a:t>
            </a:r>
            <a:r>
              <a:rPr lang="en" sz="1200">
                <a:latin typeface="Times New Roman"/>
                <a:ea typeface="Times New Roman"/>
                <a:cs typeface="Times New Roman"/>
                <a:sym typeface="Times New Roman"/>
              </a:rPr>
              <a:t> over the first "e." The word comes from the Latin term </a:t>
            </a:r>
            <a:r>
              <a:rPr lang="en" sz="1200" i="1">
                <a:latin typeface="Times New Roman"/>
                <a:ea typeface="Times New Roman"/>
                <a:cs typeface="Times New Roman"/>
                <a:sym typeface="Times New Roman"/>
              </a:rPr>
              <a:t>crispus</a:t>
            </a:r>
            <a:r>
              <a:rPr lang="en" sz="1200">
                <a:latin typeface="Times New Roman"/>
                <a:ea typeface="Times New Roman"/>
                <a:cs typeface="Times New Roman"/>
                <a:sym typeface="Times New Roman"/>
              </a:rPr>
              <a:t>, which explains the flat, almost crisp texture. The crêpe actually originated in Brittany, in the northwest corner of France, where they still make sweet crêpes or galettes, which are filled with meats and cheeses. </a:t>
            </a:r>
          </a:p>
          <a:p>
            <a:pPr lvl="0" rtl="0">
              <a:lnSpc>
                <a:spcPct val="120000"/>
              </a:lnSpc>
              <a:spcBef>
                <a:spcPts val="0"/>
              </a:spcBef>
              <a:buClr>
                <a:schemeClr val="dk1"/>
              </a:buClr>
              <a:buFont typeface="Arial"/>
              <a:buNone/>
            </a:pPr>
            <a:endParaRPr sz="1200">
              <a:latin typeface="Times New Roman"/>
              <a:ea typeface="Times New Roman"/>
              <a:cs typeface="Times New Roman"/>
              <a:sym typeface="Times New Roman"/>
            </a:endParaRPr>
          </a:p>
          <a:p>
            <a:pPr>
              <a:lnSpc>
                <a:spcPct val="200000"/>
              </a:lnSpc>
              <a:spcBef>
                <a:spcPts val="0"/>
              </a:spcBef>
              <a:buNone/>
            </a:pPr>
            <a:endParaRPr sz="1200">
              <a:solidFill>
                <a:srgbClr val="000000"/>
              </a:solidFill>
              <a:latin typeface="Times New Roman"/>
              <a:ea typeface="Times New Roman"/>
              <a:cs typeface="Times New Roman"/>
              <a:sym typeface="Times New Roman"/>
            </a:endParaRPr>
          </a:p>
        </p:txBody>
      </p:sp>
      <p:pic>
        <p:nvPicPr>
          <p:cNvPr id="43" name="Shape 43"/>
          <p:cNvPicPr preferRelativeResize="0"/>
          <p:nvPr/>
        </p:nvPicPr>
        <p:blipFill>
          <a:blip r:embed="rId4">
            <a:alphaModFix/>
          </a:blip>
          <a:stretch>
            <a:fillRect/>
          </a:stretch>
        </p:blipFill>
        <p:spPr>
          <a:xfrm>
            <a:off x="5910700" y="903275"/>
            <a:ext cx="2483800" cy="37257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516575" y="205975"/>
            <a:ext cx="3829800" cy="1064700"/>
          </a:xfrm>
          <a:prstGeom prst="rect">
            <a:avLst/>
          </a:prstGeom>
        </p:spPr>
        <p:txBody>
          <a:bodyPr lIns="91425" tIns="91425" rIns="91425" bIns="91425" anchor="b" anchorCtr="0">
            <a:noAutofit/>
          </a:bodyPr>
          <a:lstStyle/>
          <a:p>
            <a:pPr algn="ctr">
              <a:spcBef>
                <a:spcPts val="0"/>
              </a:spcBef>
              <a:buNone/>
            </a:pPr>
            <a:r>
              <a:rPr lang="en">
                <a:latin typeface="Times New Roman"/>
                <a:ea typeface="Times New Roman"/>
                <a:cs typeface="Times New Roman"/>
                <a:sym typeface="Times New Roman"/>
              </a:rPr>
              <a:t>How did they come to be?</a:t>
            </a:r>
          </a:p>
        </p:txBody>
      </p:sp>
      <p:sp>
        <p:nvSpPr>
          <p:cNvPr id="49" name="Shape 49"/>
          <p:cNvSpPr txBox="1">
            <a:spLocks noGrp="1"/>
          </p:cNvSpPr>
          <p:nvPr>
            <p:ph type="body" idx="1"/>
          </p:nvPr>
        </p:nvSpPr>
        <p:spPr>
          <a:xfrm>
            <a:off x="320725" y="1063375"/>
            <a:ext cx="3409199" cy="3725699"/>
          </a:xfrm>
          <a:prstGeom prst="rect">
            <a:avLst/>
          </a:prstGeom>
        </p:spPr>
        <p:txBody>
          <a:bodyPr lIns="91425" tIns="91425" rIns="91425" bIns="91425" anchor="t" anchorCtr="0">
            <a:noAutofit/>
          </a:bodyPr>
          <a:lstStyle/>
          <a:p>
            <a:pPr indent="457200" rtl="0">
              <a:lnSpc>
                <a:spcPct val="200000"/>
              </a:lnSpc>
              <a:spcBef>
                <a:spcPts val="0"/>
              </a:spcBef>
              <a:buNone/>
            </a:pPr>
            <a:r>
              <a:rPr lang="en" sz="1400">
                <a:latin typeface="Times New Roman"/>
                <a:ea typeface="Times New Roman"/>
                <a:cs typeface="Times New Roman"/>
                <a:sym typeface="Times New Roman"/>
              </a:rPr>
              <a:t>In medieval times, peasants presented crêpes to their feudal lords as a demonstration of loyalty. In the Breton town of Quimper they actually have a museum celebrating the history of crêpes. It's located in Place au Beurre or Butter Square!</a:t>
            </a:r>
          </a:p>
          <a:p>
            <a:pPr lvl="0" rtl="0">
              <a:lnSpc>
                <a:spcPct val="200000"/>
              </a:lnSpc>
              <a:spcBef>
                <a:spcPts val="0"/>
              </a:spcBef>
              <a:buClr>
                <a:schemeClr val="dk1"/>
              </a:buClr>
              <a:buFont typeface="Arial"/>
              <a:buNone/>
            </a:pPr>
            <a:endParaRPr sz="1400">
              <a:latin typeface="Times New Roman"/>
              <a:ea typeface="Times New Roman"/>
              <a:cs typeface="Times New Roman"/>
              <a:sym typeface="Times New Roman"/>
            </a:endParaRPr>
          </a:p>
          <a:p>
            <a:pPr>
              <a:lnSpc>
                <a:spcPct val="200000"/>
              </a:lnSpc>
              <a:spcBef>
                <a:spcPts val="0"/>
              </a:spcBef>
              <a:buNone/>
            </a:pPr>
            <a:endParaRPr sz="1400">
              <a:solidFill>
                <a:srgbClr val="000000"/>
              </a:solidFill>
              <a:latin typeface="Cambria"/>
              <a:ea typeface="Cambria"/>
              <a:cs typeface="Cambria"/>
              <a:sym typeface="Cambria"/>
            </a:endParaRPr>
          </a:p>
        </p:txBody>
      </p:sp>
      <p:pic>
        <p:nvPicPr>
          <p:cNvPr id="50" name="Shape 50"/>
          <p:cNvPicPr preferRelativeResize="0"/>
          <p:nvPr/>
        </p:nvPicPr>
        <p:blipFill>
          <a:blip r:embed="rId3">
            <a:alphaModFix/>
          </a:blip>
          <a:stretch>
            <a:fillRect/>
          </a:stretch>
        </p:blipFill>
        <p:spPr>
          <a:xfrm>
            <a:off x="4862675" y="0"/>
            <a:ext cx="4283000" cy="5143499"/>
          </a:xfrm>
          <a:prstGeom prst="rect">
            <a:avLst/>
          </a:prstGeom>
          <a:noFill/>
          <a:ln>
            <a:noFill/>
          </a:ln>
        </p:spPr>
      </p:pic>
      <p:pic>
        <p:nvPicPr>
          <p:cNvPr id="51" name="Shape 51"/>
          <p:cNvPicPr preferRelativeResize="0"/>
          <p:nvPr/>
        </p:nvPicPr>
        <p:blipFill>
          <a:blip r:embed="rId4">
            <a:alphaModFix/>
          </a:blip>
          <a:stretch>
            <a:fillRect/>
          </a:stretch>
        </p:blipFill>
        <p:spPr>
          <a:xfrm>
            <a:off x="6974400" y="1200150"/>
            <a:ext cx="2111725" cy="3142250"/>
          </a:xfrm>
          <a:prstGeom prst="rect">
            <a:avLst/>
          </a:prstGeom>
          <a:noFill/>
          <a:ln>
            <a:noFill/>
          </a:ln>
        </p:spPr>
      </p:pic>
      <p:pic>
        <p:nvPicPr>
          <p:cNvPr id="52" name="Shape 52"/>
          <p:cNvPicPr preferRelativeResize="0"/>
          <p:nvPr/>
        </p:nvPicPr>
        <p:blipFill>
          <a:blip r:embed="rId5">
            <a:alphaModFix/>
          </a:blip>
          <a:stretch>
            <a:fillRect/>
          </a:stretch>
        </p:blipFill>
        <p:spPr>
          <a:xfrm>
            <a:off x="4862675" y="1200138"/>
            <a:ext cx="2111725" cy="3142250"/>
          </a:xfrm>
          <a:prstGeom prst="rect">
            <a:avLst/>
          </a:prstGeom>
          <a:noFill/>
          <a:ln>
            <a:noFill/>
          </a:ln>
        </p:spPr>
      </p:pic>
      <p:sp>
        <p:nvSpPr>
          <p:cNvPr id="53" name="Shape 53"/>
          <p:cNvSpPr/>
          <p:nvPr/>
        </p:nvSpPr>
        <p:spPr>
          <a:xfrm>
            <a:off x="6038500" y="796750"/>
            <a:ext cx="1828800" cy="1009499"/>
          </a:xfrm>
          <a:prstGeom prst="wedgeEllipseCallout">
            <a:avLst>
              <a:gd name="adj1" fmla="val -20833"/>
              <a:gd name="adj2" fmla="val 62500"/>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4" name="Shape 54"/>
          <p:cNvSpPr txBox="1"/>
          <p:nvPr/>
        </p:nvSpPr>
        <p:spPr>
          <a:xfrm>
            <a:off x="6163300" y="961900"/>
            <a:ext cx="1579200" cy="679200"/>
          </a:xfrm>
          <a:prstGeom prst="rect">
            <a:avLst/>
          </a:prstGeom>
          <a:noFill/>
          <a:ln>
            <a:noFill/>
          </a:ln>
        </p:spPr>
        <p:txBody>
          <a:bodyPr lIns="91425" tIns="91425" rIns="91425" bIns="91425" anchor="t" anchorCtr="0">
            <a:noAutofit/>
          </a:bodyPr>
          <a:lstStyle/>
          <a:p>
            <a:pPr lvl="0" algn="ctr" rtl="0">
              <a:spcBef>
                <a:spcPts val="0"/>
              </a:spcBef>
              <a:buNone/>
            </a:pPr>
            <a:r>
              <a:rPr lang="en"/>
              <a:t>crêpes, crêpes all up in your face.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9F7"/>
        </a:solidFill>
        <a:effectLst/>
      </p:bgPr>
    </p:bg>
    <p:spTree>
      <p:nvGrpSpPr>
        <p:cNvPr id="1" name="Shape 58"/>
        <p:cNvGrpSpPr/>
        <p:nvPr/>
      </p:nvGrpSpPr>
      <p:grpSpPr>
        <a:xfrm>
          <a:off x="0" y="0"/>
          <a:ext cx="0" cy="0"/>
          <a:chOff x="0" y="0"/>
          <a:chExt cx="0" cy="0"/>
        </a:xfrm>
      </p:grpSpPr>
      <p:pic>
        <p:nvPicPr>
          <p:cNvPr id="59" name="Shape 59"/>
          <p:cNvPicPr preferRelativeResize="0"/>
          <p:nvPr/>
        </p:nvPicPr>
        <p:blipFill>
          <a:blip r:embed="rId3">
            <a:alphaModFix/>
          </a:blip>
          <a:stretch>
            <a:fillRect/>
          </a:stretch>
        </p:blipFill>
        <p:spPr>
          <a:xfrm>
            <a:off x="4229475" y="0"/>
            <a:ext cx="4913774" cy="5143500"/>
          </a:xfrm>
          <a:prstGeom prst="rect">
            <a:avLst/>
          </a:prstGeom>
          <a:noFill/>
          <a:ln>
            <a:noFill/>
          </a:ln>
        </p:spPr>
      </p:pic>
      <p:sp>
        <p:nvSpPr>
          <p:cNvPr id="60" name="Shape 60"/>
          <p:cNvSpPr txBox="1">
            <a:spLocks noGrp="1"/>
          </p:cNvSpPr>
          <p:nvPr>
            <p:ph type="title"/>
          </p:nvPr>
        </p:nvSpPr>
        <p:spPr>
          <a:xfrm>
            <a:off x="22350" y="229725"/>
            <a:ext cx="4358400" cy="1183499"/>
          </a:xfrm>
          <a:prstGeom prst="rect">
            <a:avLst/>
          </a:prstGeom>
        </p:spPr>
        <p:txBody>
          <a:bodyPr lIns="91425" tIns="91425" rIns="91425" bIns="91425" anchor="b" anchorCtr="0">
            <a:noAutofit/>
          </a:bodyPr>
          <a:lstStyle/>
          <a:p>
            <a:pPr algn="ctr">
              <a:spcBef>
                <a:spcPts val="0"/>
              </a:spcBef>
              <a:buNone/>
            </a:pPr>
            <a:r>
              <a:rPr lang="en">
                <a:latin typeface="Times New Roman"/>
                <a:ea typeface="Times New Roman"/>
                <a:cs typeface="Times New Roman"/>
                <a:sym typeface="Times New Roman"/>
              </a:rPr>
              <a:t>The Crêpe Comes to America</a:t>
            </a:r>
          </a:p>
        </p:txBody>
      </p:sp>
      <p:sp>
        <p:nvSpPr>
          <p:cNvPr id="61" name="Shape 61"/>
          <p:cNvSpPr txBox="1">
            <a:spLocks noGrp="1"/>
          </p:cNvSpPr>
          <p:nvPr>
            <p:ph type="body" idx="1"/>
          </p:nvPr>
        </p:nvSpPr>
        <p:spPr>
          <a:xfrm>
            <a:off x="213750" y="1200150"/>
            <a:ext cx="3975599" cy="3725699"/>
          </a:xfrm>
          <a:prstGeom prst="rect">
            <a:avLst/>
          </a:prstGeom>
          <a:solidFill>
            <a:srgbClr val="FFE9F7"/>
          </a:solidFill>
          <a:ln w="9525" cap="flat" cmpd="sng">
            <a:solidFill>
              <a:srgbClr val="FFE9F7"/>
            </a:solidFill>
            <a:prstDash val="solid"/>
            <a:round/>
            <a:headEnd type="none" w="med" len="med"/>
            <a:tailEnd type="none" w="med" len="med"/>
          </a:ln>
        </p:spPr>
        <p:txBody>
          <a:bodyPr lIns="91425" tIns="91425" rIns="91425" bIns="91425" anchor="t" anchorCtr="0">
            <a:noAutofit/>
          </a:bodyPr>
          <a:lstStyle/>
          <a:p>
            <a:pPr>
              <a:lnSpc>
                <a:spcPct val="200000"/>
              </a:lnSpc>
              <a:spcBef>
                <a:spcPts val="0"/>
              </a:spcBef>
              <a:buNone/>
            </a:pPr>
            <a:r>
              <a:rPr lang="en" sz="1400">
                <a:latin typeface="Times New Roman"/>
                <a:ea typeface="Times New Roman"/>
                <a:cs typeface="Times New Roman"/>
                <a:sym typeface="Times New Roman"/>
              </a:rPr>
              <a:t>The crêpe was brought to America in the 1930s by French Chef Henri Charpentier. He claimed to have been the one to create and serve the original Crêpes Suzette to the future King Edward VII in Monte Carlo. While this point has been disputed, there is no denying that this classic dish and it’s delicious orange sauce soon became the staple feature of haute cuisine in America.</a:t>
            </a:r>
          </a:p>
        </p:txBody>
      </p:sp>
      <p:pic>
        <p:nvPicPr>
          <p:cNvPr id="62" name="Shape 62"/>
          <p:cNvPicPr preferRelativeResize="0"/>
          <p:nvPr/>
        </p:nvPicPr>
        <p:blipFill>
          <a:blip r:embed="rId4">
            <a:alphaModFix/>
          </a:blip>
          <a:stretch>
            <a:fillRect/>
          </a:stretch>
        </p:blipFill>
        <p:spPr>
          <a:xfrm>
            <a:off x="4367562" y="820150"/>
            <a:ext cx="4637575" cy="379572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latin typeface="Times New Roman"/>
                <a:ea typeface="Times New Roman"/>
                <a:cs typeface="Times New Roman"/>
                <a:sym typeface="Times New Roman"/>
              </a:rPr>
              <a:t>Types of Crêpes</a:t>
            </a:r>
          </a:p>
        </p:txBody>
      </p:sp>
      <p:sp>
        <p:nvSpPr>
          <p:cNvPr id="68" name="Shape 68"/>
          <p:cNvSpPr txBox="1">
            <a:spLocks noGrp="1"/>
          </p:cNvSpPr>
          <p:nvPr>
            <p:ph type="body" idx="1"/>
          </p:nvPr>
        </p:nvSpPr>
        <p:spPr>
          <a:xfrm>
            <a:off x="457200" y="890650"/>
            <a:ext cx="4732499" cy="3586500"/>
          </a:xfrm>
          <a:prstGeom prst="rect">
            <a:avLst/>
          </a:prstGeom>
        </p:spPr>
        <p:txBody>
          <a:bodyPr lIns="91425" tIns="91425" rIns="91425" bIns="91425" anchor="t" anchorCtr="0">
            <a:noAutofit/>
          </a:bodyPr>
          <a:lstStyle/>
          <a:p>
            <a:pPr lvl="0" rtl="0">
              <a:lnSpc>
                <a:spcPct val="200000"/>
              </a:lnSpc>
              <a:spcBef>
                <a:spcPts val="0"/>
              </a:spcBef>
              <a:spcAft>
                <a:spcPts val="600"/>
              </a:spcAft>
              <a:buClr>
                <a:schemeClr val="dk1"/>
              </a:buClr>
              <a:buSzPct val="100000"/>
              <a:buFont typeface="Arial"/>
              <a:buNone/>
            </a:pPr>
            <a:r>
              <a:rPr lang="en" sz="1100" b="1">
                <a:solidFill>
                  <a:srgbClr val="000000"/>
                </a:solidFill>
                <a:latin typeface="Times New Roman"/>
                <a:ea typeface="Times New Roman"/>
                <a:cs typeface="Times New Roman"/>
                <a:sym typeface="Times New Roman"/>
              </a:rPr>
              <a:t>Sweet crêpes</a:t>
            </a:r>
            <a:r>
              <a:rPr lang="en" sz="1100">
                <a:solidFill>
                  <a:srgbClr val="000000"/>
                </a:solidFill>
                <a:latin typeface="Times New Roman"/>
                <a:ea typeface="Times New Roman"/>
                <a:cs typeface="Times New Roman"/>
                <a:sym typeface="Times New Roman"/>
              </a:rPr>
              <a:t> are generally made with </a:t>
            </a:r>
            <a:r>
              <a:rPr lang="en" sz="1100">
                <a:solidFill>
                  <a:srgbClr val="000000"/>
                </a:solidFill>
                <a:latin typeface="Times New Roman"/>
                <a:ea typeface="Times New Roman"/>
                <a:cs typeface="Times New Roman"/>
                <a:sym typeface="Times New Roman"/>
                <a:hlinkClick r:id="rId3"/>
              </a:rPr>
              <a:t>wheat</a:t>
            </a:r>
            <a:r>
              <a:rPr lang="en" sz="1100">
                <a:solidFill>
                  <a:srgbClr val="000000"/>
                </a:solidFill>
                <a:latin typeface="Times New Roman"/>
                <a:ea typeface="Times New Roman"/>
                <a:cs typeface="Times New Roman"/>
                <a:sym typeface="Times New Roman"/>
              </a:rPr>
              <a:t> flour, while </a:t>
            </a:r>
            <a:r>
              <a:rPr lang="en" sz="1100" b="1">
                <a:solidFill>
                  <a:srgbClr val="000000"/>
                </a:solidFill>
                <a:latin typeface="Times New Roman"/>
                <a:ea typeface="Times New Roman"/>
                <a:cs typeface="Times New Roman"/>
                <a:sym typeface="Times New Roman"/>
              </a:rPr>
              <a:t>savory crêpes</a:t>
            </a:r>
            <a:r>
              <a:rPr lang="en" sz="1100">
                <a:solidFill>
                  <a:srgbClr val="000000"/>
                </a:solidFill>
                <a:latin typeface="Times New Roman"/>
                <a:ea typeface="Times New Roman"/>
                <a:cs typeface="Times New Roman"/>
                <a:sym typeface="Times New Roman"/>
              </a:rPr>
              <a:t> are made with non-wheat flours such as </a:t>
            </a:r>
            <a:r>
              <a:rPr lang="en" sz="1100">
                <a:solidFill>
                  <a:srgbClr val="000000"/>
                </a:solidFill>
                <a:latin typeface="Times New Roman"/>
                <a:ea typeface="Times New Roman"/>
                <a:cs typeface="Times New Roman"/>
                <a:sym typeface="Times New Roman"/>
                <a:hlinkClick r:id="rId4"/>
              </a:rPr>
              <a:t>buckwheat</a:t>
            </a:r>
            <a:r>
              <a:rPr lang="en" sz="1100">
                <a:solidFill>
                  <a:srgbClr val="000000"/>
                </a:solidFill>
                <a:latin typeface="Times New Roman"/>
                <a:ea typeface="Times New Roman"/>
                <a:cs typeface="Times New Roman"/>
                <a:sym typeface="Times New Roman"/>
              </a:rPr>
              <a:t>. </a:t>
            </a:r>
            <a:r>
              <a:rPr lang="en" sz="1100">
                <a:solidFill>
                  <a:srgbClr val="000000"/>
                </a:solidFill>
                <a:latin typeface="Times New Roman"/>
                <a:ea typeface="Times New Roman"/>
                <a:cs typeface="Times New Roman"/>
                <a:sym typeface="Times New Roman"/>
                <a:hlinkClick r:id="rId5"/>
              </a:rPr>
              <a:t>Batters</a:t>
            </a:r>
            <a:r>
              <a:rPr lang="en" sz="1100">
                <a:solidFill>
                  <a:srgbClr val="000000"/>
                </a:solidFill>
                <a:latin typeface="Times New Roman"/>
                <a:ea typeface="Times New Roman"/>
                <a:cs typeface="Times New Roman"/>
                <a:sym typeface="Times New Roman"/>
              </a:rPr>
              <a:t> can also consist of other simple ingredients such as butter, milk, water, eggs, flour, salt, and sugar.</a:t>
            </a:r>
          </a:p>
          <a:p>
            <a:pPr lvl="0" rtl="0">
              <a:lnSpc>
                <a:spcPct val="200000"/>
              </a:lnSpc>
              <a:spcBef>
                <a:spcPts val="0"/>
              </a:spcBef>
              <a:spcAft>
                <a:spcPts val="600"/>
              </a:spcAft>
              <a:buClr>
                <a:schemeClr val="dk1"/>
              </a:buClr>
              <a:buSzPct val="100000"/>
              <a:buFont typeface="Arial"/>
              <a:buNone/>
            </a:pPr>
            <a:r>
              <a:rPr lang="en" sz="1100">
                <a:solidFill>
                  <a:srgbClr val="000000"/>
                </a:solidFill>
                <a:latin typeface="Times New Roman"/>
                <a:ea typeface="Times New Roman"/>
                <a:cs typeface="Times New Roman"/>
                <a:sym typeface="Times New Roman"/>
              </a:rPr>
              <a:t>Common savoury fillings for crêpes served for </a:t>
            </a:r>
            <a:r>
              <a:rPr lang="en" sz="1100">
                <a:solidFill>
                  <a:srgbClr val="000000"/>
                </a:solidFill>
                <a:latin typeface="Times New Roman"/>
                <a:ea typeface="Times New Roman"/>
                <a:cs typeface="Times New Roman"/>
                <a:sym typeface="Times New Roman"/>
                <a:hlinkClick r:id="rId6"/>
              </a:rPr>
              <a:t>lunch</a:t>
            </a:r>
            <a:r>
              <a:rPr lang="en" sz="1100">
                <a:solidFill>
                  <a:srgbClr val="000000"/>
                </a:solidFill>
                <a:latin typeface="Times New Roman"/>
                <a:ea typeface="Times New Roman"/>
                <a:cs typeface="Times New Roman"/>
                <a:sym typeface="Times New Roman"/>
              </a:rPr>
              <a:t> or </a:t>
            </a:r>
            <a:r>
              <a:rPr lang="en" sz="1100">
                <a:solidFill>
                  <a:srgbClr val="000000"/>
                </a:solidFill>
                <a:latin typeface="Times New Roman"/>
                <a:ea typeface="Times New Roman"/>
                <a:cs typeface="Times New Roman"/>
                <a:sym typeface="Times New Roman"/>
                <a:hlinkClick r:id="rId7"/>
              </a:rPr>
              <a:t>dinner</a:t>
            </a:r>
            <a:r>
              <a:rPr lang="en" sz="1100">
                <a:solidFill>
                  <a:srgbClr val="000000"/>
                </a:solidFill>
                <a:latin typeface="Times New Roman"/>
                <a:ea typeface="Times New Roman"/>
                <a:cs typeface="Times New Roman"/>
                <a:sym typeface="Times New Roman"/>
              </a:rPr>
              <a:t> are cheese, ham, eggs, mushrooms, and various meat products. The fillings are commonly added to the center of the crêpe and served with the edges partially folded over the center.</a:t>
            </a:r>
          </a:p>
          <a:p>
            <a:pPr lvl="0">
              <a:lnSpc>
                <a:spcPct val="200000"/>
              </a:lnSpc>
              <a:spcBef>
                <a:spcPts val="0"/>
              </a:spcBef>
              <a:spcAft>
                <a:spcPts val="600"/>
              </a:spcAft>
              <a:buClr>
                <a:schemeClr val="dk1"/>
              </a:buClr>
              <a:buSzPct val="100000"/>
              <a:buFont typeface="Arial"/>
              <a:buNone/>
            </a:pPr>
            <a:r>
              <a:rPr lang="en" sz="1100">
                <a:solidFill>
                  <a:srgbClr val="000000"/>
                </a:solidFill>
                <a:latin typeface="Times New Roman"/>
                <a:ea typeface="Times New Roman"/>
                <a:cs typeface="Times New Roman"/>
                <a:sym typeface="Times New Roman"/>
              </a:rPr>
              <a:t>When sweet, they can be eaten as part of </a:t>
            </a:r>
            <a:r>
              <a:rPr lang="en" sz="1100">
                <a:solidFill>
                  <a:srgbClr val="000000"/>
                </a:solidFill>
                <a:latin typeface="Times New Roman"/>
                <a:ea typeface="Times New Roman"/>
                <a:cs typeface="Times New Roman"/>
                <a:sym typeface="Times New Roman"/>
                <a:hlinkClick r:id="rId8"/>
              </a:rPr>
              <a:t>breakfast</a:t>
            </a:r>
            <a:r>
              <a:rPr lang="en" sz="1100">
                <a:solidFill>
                  <a:srgbClr val="000000"/>
                </a:solidFill>
                <a:latin typeface="Times New Roman"/>
                <a:ea typeface="Times New Roman"/>
                <a:cs typeface="Times New Roman"/>
                <a:sym typeface="Times New Roman"/>
              </a:rPr>
              <a:t> or as a </a:t>
            </a:r>
            <a:r>
              <a:rPr lang="en" sz="1100">
                <a:solidFill>
                  <a:srgbClr val="000000"/>
                </a:solidFill>
                <a:latin typeface="Times New Roman"/>
                <a:ea typeface="Times New Roman"/>
                <a:cs typeface="Times New Roman"/>
                <a:sym typeface="Times New Roman"/>
                <a:hlinkClick r:id="rId9"/>
              </a:rPr>
              <a:t>dessert</a:t>
            </a:r>
            <a:r>
              <a:rPr lang="en" sz="1100">
                <a:solidFill>
                  <a:srgbClr val="000000"/>
                </a:solidFill>
                <a:latin typeface="Times New Roman"/>
                <a:ea typeface="Times New Roman"/>
                <a:cs typeface="Times New Roman"/>
                <a:sym typeface="Times New Roman"/>
              </a:rPr>
              <a:t>. They can be filled and topped with various sweet toppings, often including </a:t>
            </a:r>
            <a:r>
              <a:rPr lang="en" sz="1100">
                <a:solidFill>
                  <a:srgbClr val="000000"/>
                </a:solidFill>
                <a:latin typeface="Times New Roman"/>
                <a:ea typeface="Times New Roman"/>
                <a:cs typeface="Times New Roman"/>
                <a:sym typeface="Times New Roman"/>
                <a:hlinkClick r:id="rId10"/>
              </a:rPr>
              <a:t>Nutella</a:t>
            </a:r>
            <a:r>
              <a:rPr lang="en" sz="1100">
                <a:solidFill>
                  <a:srgbClr val="000000"/>
                </a:solidFill>
                <a:latin typeface="Times New Roman"/>
                <a:ea typeface="Times New Roman"/>
                <a:cs typeface="Times New Roman"/>
                <a:sym typeface="Times New Roman"/>
              </a:rPr>
              <a:t>, sugar , </a:t>
            </a:r>
            <a:r>
              <a:rPr lang="en" sz="1100">
                <a:solidFill>
                  <a:srgbClr val="000000"/>
                </a:solidFill>
                <a:latin typeface="Times New Roman"/>
                <a:ea typeface="Times New Roman"/>
                <a:cs typeface="Times New Roman"/>
                <a:sym typeface="Times New Roman"/>
                <a:hlinkClick r:id="rId11"/>
              </a:rPr>
              <a:t>maple syrup</a:t>
            </a:r>
            <a:r>
              <a:rPr lang="en" sz="1100">
                <a:solidFill>
                  <a:srgbClr val="000000"/>
                </a:solidFill>
                <a:latin typeface="Times New Roman"/>
                <a:ea typeface="Times New Roman"/>
                <a:cs typeface="Times New Roman"/>
                <a:sym typeface="Times New Roman"/>
              </a:rPr>
              <a:t>, whipped cream, custard, and sliced soft fruits. </a:t>
            </a:r>
          </a:p>
        </p:txBody>
      </p:sp>
      <p:pic>
        <p:nvPicPr>
          <p:cNvPr id="69" name="Shape 69"/>
          <p:cNvPicPr preferRelativeResize="0"/>
          <p:nvPr/>
        </p:nvPicPr>
        <p:blipFill>
          <a:blip r:embed="rId12">
            <a:alphaModFix/>
          </a:blip>
          <a:stretch>
            <a:fillRect/>
          </a:stretch>
        </p:blipFill>
        <p:spPr>
          <a:xfrm>
            <a:off x="5672775" y="2761800"/>
            <a:ext cx="3335300" cy="2234224"/>
          </a:xfrm>
          <a:prstGeom prst="rect">
            <a:avLst/>
          </a:prstGeom>
          <a:noFill/>
          <a:ln>
            <a:noFill/>
          </a:ln>
        </p:spPr>
      </p:pic>
      <p:pic>
        <p:nvPicPr>
          <p:cNvPr id="70" name="Shape 70"/>
          <p:cNvPicPr preferRelativeResize="0"/>
          <p:nvPr/>
        </p:nvPicPr>
        <p:blipFill>
          <a:blip r:embed="rId13">
            <a:alphaModFix/>
          </a:blip>
          <a:stretch>
            <a:fillRect/>
          </a:stretch>
        </p:blipFill>
        <p:spPr>
          <a:xfrm>
            <a:off x="5672775" y="182199"/>
            <a:ext cx="3302300" cy="24767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9F7"/>
        </a:solidFill>
        <a:effectLst/>
      </p:bgPr>
    </p:bg>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88825" y="188153"/>
            <a:ext cx="8229600" cy="857400"/>
          </a:xfrm>
          <a:prstGeom prst="rect">
            <a:avLst/>
          </a:prstGeom>
        </p:spPr>
        <p:txBody>
          <a:bodyPr lIns="91425" tIns="91425" rIns="91425" bIns="91425" anchor="b" anchorCtr="0">
            <a:noAutofit/>
          </a:bodyPr>
          <a:lstStyle/>
          <a:p>
            <a:pPr>
              <a:spcBef>
                <a:spcPts val="0"/>
              </a:spcBef>
              <a:buNone/>
            </a:pPr>
            <a:r>
              <a:rPr lang="en">
                <a:latin typeface="Times New Roman"/>
                <a:ea typeface="Times New Roman"/>
                <a:cs typeface="Times New Roman"/>
                <a:sym typeface="Times New Roman"/>
              </a:rPr>
              <a:t>Preparation </a:t>
            </a:r>
          </a:p>
        </p:txBody>
      </p:sp>
      <p:sp>
        <p:nvSpPr>
          <p:cNvPr id="76" name="Shape 76"/>
          <p:cNvSpPr txBox="1">
            <a:spLocks noGrp="1"/>
          </p:cNvSpPr>
          <p:nvPr>
            <p:ph type="body" idx="1"/>
          </p:nvPr>
        </p:nvSpPr>
        <p:spPr>
          <a:xfrm>
            <a:off x="688825" y="1200150"/>
            <a:ext cx="5001000" cy="3725699"/>
          </a:xfrm>
          <a:prstGeom prst="rect">
            <a:avLst/>
          </a:prstGeom>
        </p:spPr>
        <p:txBody>
          <a:bodyPr lIns="91425" tIns="91425" rIns="91425" bIns="91425" anchor="t" anchorCtr="0">
            <a:noAutofit/>
          </a:bodyPr>
          <a:lstStyle/>
          <a:p>
            <a:pPr lvl="0" rtl="0">
              <a:lnSpc>
                <a:spcPct val="200000"/>
              </a:lnSpc>
              <a:spcBef>
                <a:spcPts val="0"/>
              </a:spcBef>
              <a:spcAft>
                <a:spcPts val="600"/>
              </a:spcAft>
              <a:buClr>
                <a:schemeClr val="dk1"/>
              </a:buClr>
              <a:buSzPct val="91666"/>
              <a:buFont typeface="Arial"/>
              <a:buNone/>
            </a:pPr>
            <a:r>
              <a:rPr lang="en" sz="1200">
                <a:solidFill>
                  <a:srgbClr val="000000"/>
                </a:solidFill>
                <a:latin typeface="Times New Roman"/>
                <a:ea typeface="Times New Roman"/>
                <a:cs typeface="Times New Roman"/>
                <a:sym typeface="Times New Roman"/>
              </a:rPr>
              <a:t>Crêpes are made by pouring a </a:t>
            </a:r>
            <a:r>
              <a:rPr lang="en" sz="1200" b="1">
                <a:solidFill>
                  <a:srgbClr val="000000"/>
                </a:solidFill>
                <a:latin typeface="Times New Roman"/>
                <a:ea typeface="Times New Roman"/>
                <a:cs typeface="Times New Roman"/>
                <a:sym typeface="Times New Roman"/>
              </a:rPr>
              <a:t>THIN </a:t>
            </a:r>
            <a:r>
              <a:rPr lang="en" sz="1200">
                <a:solidFill>
                  <a:srgbClr val="000000"/>
                </a:solidFill>
                <a:latin typeface="Times New Roman"/>
                <a:ea typeface="Times New Roman"/>
                <a:cs typeface="Times New Roman"/>
                <a:sym typeface="Times New Roman"/>
              </a:rPr>
              <a:t>liquid </a:t>
            </a:r>
            <a:r>
              <a:rPr lang="en" sz="1200">
                <a:solidFill>
                  <a:srgbClr val="000000"/>
                </a:solidFill>
                <a:latin typeface="Times New Roman"/>
                <a:ea typeface="Times New Roman"/>
                <a:cs typeface="Times New Roman"/>
                <a:sym typeface="Times New Roman"/>
                <a:hlinkClick r:id="rId3"/>
              </a:rPr>
              <a:t>batter</a:t>
            </a:r>
            <a:r>
              <a:rPr lang="en" sz="1200">
                <a:solidFill>
                  <a:srgbClr val="000000"/>
                </a:solidFill>
                <a:latin typeface="Times New Roman"/>
                <a:ea typeface="Times New Roman"/>
                <a:cs typeface="Times New Roman"/>
                <a:sym typeface="Times New Roman"/>
              </a:rPr>
              <a:t> onto a hot </a:t>
            </a:r>
            <a:r>
              <a:rPr lang="en" sz="1200">
                <a:solidFill>
                  <a:srgbClr val="000000"/>
                </a:solidFill>
                <a:latin typeface="Times New Roman"/>
                <a:ea typeface="Times New Roman"/>
                <a:cs typeface="Times New Roman"/>
                <a:sym typeface="Times New Roman"/>
                <a:hlinkClick r:id="rId4"/>
              </a:rPr>
              <a:t>frying pa</a:t>
            </a:r>
            <a:r>
              <a:rPr lang="en" sz="1200">
                <a:solidFill>
                  <a:srgbClr val="000000"/>
                </a:solidFill>
                <a:latin typeface="Times New Roman"/>
                <a:ea typeface="Times New Roman"/>
                <a:cs typeface="Times New Roman"/>
                <a:sym typeface="Times New Roman"/>
              </a:rPr>
              <a:t>n with a </a:t>
            </a:r>
            <a:r>
              <a:rPr lang="en" sz="1200" b="1">
                <a:solidFill>
                  <a:srgbClr val="000000"/>
                </a:solidFill>
                <a:latin typeface="Times New Roman"/>
                <a:ea typeface="Times New Roman"/>
                <a:cs typeface="Times New Roman"/>
                <a:sym typeface="Times New Roman"/>
              </a:rPr>
              <a:t>TRACE </a:t>
            </a:r>
            <a:r>
              <a:rPr lang="en" sz="1200">
                <a:solidFill>
                  <a:srgbClr val="000000"/>
                </a:solidFill>
                <a:latin typeface="Times New Roman"/>
                <a:ea typeface="Times New Roman"/>
                <a:cs typeface="Times New Roman"/>
                <a:sym typeface="Times New Roman"/>
              </a:rPr>
              <a:t>of butter on the pan's surface. The batter is spread evenly over the cooking surface of the pan either by </a:t>
            </a:r>
            <a:r>
              <a:rPr lang="en" sz="1200">
                <a:solidFill>
                  <a:srgbClr val="000000"/>
                </a:solidFill>
                <a:latin typeface="Times New Roman"/>
                <a:ea typeface="Times New Roman"/>
                <a:cs typeface="Times New Roman"/>
                <a:sym typeface="Times New Roman"/>
                <a:hlinkClick r:id="rId5"/>
              </a:rPr>
              <a:t>tilting</a:t>
            </a:r>
            <a:r>
              <a:rPr lang="en" sz="1200">
                <a:solidFill>
                  <a:srgbClr val="000000"/>
                </a:solidFill>
                <a:latin typeface="Times New Roman"/>
                <a:ea typeface="Times New Roman"/>
                <a:cs typeface="Times New Roman"/>
                <a:sym typeface="Times New Roman"/>
              </a:rPr>
              <a:t> the pan or by distributing the batter with a spatula. The consistency of the batter cannot be too thick, nor can the pan be too hot. In either of these instances, the crêpe could be </a:t>
            </a:r>
            <a:r>
              <a:rPr lang="en" sz="1200" b="1">
                <a:solidFill>
                  <a:srgbClr val="000000"/>
                </a:solidFill>
                <a:latin typeface="Times New Roman"/>
                <a:ea typeface="Times New Roman"/>
                <a:cs typeface="Times New Roman"/>
                <a:sym typeface="Times New Roman"/>
              </a:rPr>
              <a:t>RUINED</a:t>
            </a:r>
            <a:r>
              <a:rPr lang="en" sz="1200">
                <a:solidFill>
                  <a:srgbClr val="000000"/>
                </a:solidFill>
                <a:latin typeface="Times New Roman"/>
                <a:ea typeface="Times New Roman"/>
                <a:cs typeface="Times New Roman"/>
                <a:sym typeface="Times New Roman"/>
              </a:rPr>
              <a:t> with lumpiness or tears. Cooking may take 30 to 60 seconds until the cooked side looks like the surface of the moon, then it is turned over to cook the other side. Because the outside of the crêpe is more attractive, they are typically never served inside out.  </a:t>
            </a:r>
          </a:p>
          <a:p>
            <a:pPr lvl="0" rtl="0">
              <a:lnSpc>
                <a:spcPct val="200000"/>
              </a:lnSpc>
              <a:spcBef>
                <a:spcPts val="0"/>
              </a:spcBef>
              <a:spcAft>
                <a:spcPts val="600"/>
              </a:spcAft>
              <a:buClr>
                <a:schemeClr val="dk1"/>
              </a:buClr>
              <a:buFont typeface="Arial"/>
              <a:buNone/>
            </a:pPr>
            <a:endParaRPr sz="1200">
              <a:solidFill>
                <a:srgbClr val="000000"/>
              </a:solidFill>
              <a:latin typeface="Times New Roman"/>
              <a:ea typeface="Times New Roman"/>
              <a:cs typeface="Times New Roman"/>
              <a:sym typeface="Times New Roman"/>
            </a:endParaRPr>
          </a:p>
          <a:p>
            <a:pPr>
              <a:spcBef>
                <a:spcPts val="0"/>
              </a:spcBef>
              <a:buNone/>
            </a:pPr>
            <a:endParaRPr>
              <a:latin typeface="Times New Roman"/>
              <a:ea typeface="Times New Roman"/>
              <a:cs typeface="Times New Roman"/>
              <a:sym typeface="Times New Roman"/>
            </a:endParaRPr>
          </a:p>
        </p:txBody>
      </p:sp>
      <p:pic>
        <p:nvPicPr>
          <p:cNvPr id="77" name="Shape 77"/>
          <p:cNvPicPr preferRelativeResize="0"/>
          <p:nvPr/>
        </p:nvPicPr>
        <p:blipFill>
          <a:blip r:embed="rId6">
            <a:alphaModFix/>
          </a:blip>
          <a:stretch>
            <a:fillRect/>
          </a:stretch>
        </p:blipFill>
        <p:spPr>
          <a:xfrm>
            <a:off x="5929325" y="0"/>
            <a:ext cx="3214674" cy="5143500"/>
          </a:xfrm>
          <a:prstGeom prst="rect">
            <a:avLst/>
          </a:prstGeom>
          <a:noFill/>
          <a:ln>
            <a:noFill/>
          </a:ln>
        </p:spPr>
      </p:pic>
      <p:pic>
        <p:nvPicPr>
          <p:cNvPr id="78" name="Shape 78"/>
          <p:cNvPicPr preferRelativeResize="0"/>
          <p:nvPr/>
        </p:nvPicPr>
        <p:blipFill>
          <a:blip r:embed="rId7">
            <a:alphaModFix/>
          </a:blip>
          <a:stretch>
            <a:fillRect/>
          </a:stretch>
        </p:blipFill>
        <p:spPr>
          <a:xfrm>
            <a:off x="6616700" y="283125"/>
            <a:ext cx="1946025" cy="1198100"/>
          </a:xfrm>
          <a:prstGeom prst="rect">
            <a:avLst/>
          </a:prstGeom>
          <a:noFill/>
          <a:ln>
            <a:noFill/>
          </a:ln>
        </p:spPr>
      </p:pic>
      <p:pic>
        <p:nvPicPr>
          <p:cNvPr id="79" name="Shape 79"/>
          <p:cNvPicPr preferRelativeResize="0"/>
          <p:nvPr/>
        </p:nvPicPr>
        <p:blipFill>
          <a:blip r:embed="rId8">
            <a:alphaModFix/>
          </a:blip>
          <a:stretch>
            <a:fillRect/>
          </a:stretch>
        </p:blipFill>
        <p:spPr>
          <a:xfrm>
            <a:off x="6578862" y="1815059"/>
            <a:ext cx="1946004" cy="1198100"/>
          </a:xfrm>
          <a:prstGeom prst="rect">
            <a:avLst/>
          </a:prstGeom>
          <a:noFill/>
          <a:ln>
            <a:noFill/>
          </a:ln>
        </p:spPr>
      </p:pic>
      <p:pic>
        <p:nvPicPr>
          <p:cNvPr id="80" name="Shape 80"/>
          <p:cNvPicPr preferRelativeResize="0"/>
          <p:nvPr/>
        </p:nvPicPr>
        <p:blipFill>
          <a:blip r:embed="rId9">
            <a:alphaModFix/>
          </a:blip>
          <a:stretch>
            <a:fillRect/>
          </a:stretch>
        </p:blipFill>
        <p:spPr>
          <a:xfrm>
            <a:off x="6541025" y="3442001"/>
            <a:ext cx="2021700" cy="1244723"/>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629400" y="1710050"/>
            <a:ext cx="7944574" cy="3182575"/>
          </a:xfrm>
          <a:prstGeom prst="rect">
            <a:avLst/>
          </a:prstGeom>
          <a:noFill/>
          <a:ln>
            <a:noFill/>
          </a:ln>
        </p:spPr>
      </p:pic>
      <p:sp>
        <p:nvSpPr>
          <p:cNvPr id="86" name="Shape 86"/>
          <p:cNvSpPr txBox="1">
            <a:spLocks noGrp="1"/>
          </p:cNvSpPr>
          <p:nvPr>
            <p:ph type="title"/>
          </p:nvPr>
        </p:nvSpPr>
        <p:spPr>
          <a:xfrm>
            <a:off x="457200" y="140853"/>
            <a:ext cx="8229600" cy="857400"/>
          </a:xfrm>
          <a:prstGeom prst="rect">
            <a:avLst/>
          </a:prstGeom>
        </p:spPr>
        <p:txBody>
          <a:bodyPr lIns="91425" tIns="91425" rIns="91425" bIns="91425" anchor="b" anchorCtr="0">
            <a:noAutofit/>
          </a:bodyPr>
          <a:lstStyle/>
          <a:p>
            <a:pPr algn="ctr">
              <a:spcBef>
                <a:spcPts val="0"/>
              </a:spcBef>
              <a:buNone/>
            </a:pPr>
            <a:r>
              <a:rPr lang="en" dirty="0">
                <a:latin typeface="Times New Roman"/>
                <a:ea typeface="Times New Roman"/>
                <a:cs typeface="Times New Roman"/>
                <a:sym typeface="Times New Roman"/>
              </a:rPr>
              <a:t>Our Journey Making Crêpes</a:t>
            </a:r>
          </a:p>
        </p:txBody>
      </p:sp>
      <p:sp>
        <p:nvSpPr>
          <p:cNvPr id="87" name="Shape 87"/>
          <p:cNvSpPr txBox="1">
            <a:spLocks noGrp="1"/>
          </p:cNvSpPr>
          <p:nvPr>
            <p:ph type="body" idx="1"/>
          </p:nvPr>
        </p:nvSpPr>
        <p:spPr>
          <a:xfrm>
            <a:off x="457200" y="998250"/>
            <a:ext cx="8229600" cy="857400"/>
          </a:xfrm>
          <a:prstGeom prst="rect">
            <a:avLst/>
          </a:prstGeom>
        </p:spPr>
        <p:txBody>
          <a:bodyPr lIns="91425" tIns="91425" rIns="91425" bIns="91425" anchor="t" anchorCtr="0">
            <a:noAutofit/>
          </a:bodyPr>
          <a:lstStyle/>
          <a:p>
            <a:pPr rtl="0">
              <a:spcBef>
                <a:spcPts val="0"/>
              </a:spcBef>
              <a:buNone/>
            </a:pPr>
            <a:endParaRPr dirty="0">
              <a:solidFill>
                <a:srgbClr val="0000FF"/>
              </a:solidFill>
            </a:endParaRPr>
          </a:p>
          <a:p>
            <a:pPr>
              <a:spcBef>
                <a:spcPts val="0"/>
              </a:spcBef>
              <a:buNone/>
            </a:pPr>
            <a:endParaRPr dirty="0"/>
          </a:p>
        </p:txBody>
      </p:sp>
      <p:pic>
        <p:nvPicPr>
          <p:cNvPr id="88" name="Shape 88"/>
          <p:cNvPicPr preferRelativeResize="0"/>
          <p:nvPr/>
        </p:nvPicPr>
        <p:blipFill>
          <a:blip r:embed="rId4">
            <a:alphaModFix/>
          </a:blip>
          <a:stretch>
            <a:fillRect/>
          </a:stretch>
        </p:blipFill>
        <p:spPr>
          <a:xfrm>
            <a:off x="724375" y="1855650"/>
            <a:ext cx="2398824" cy="2944774"/>
          </a:xfrm>
          <a:prstGeom prst="rect">
            <a:avLst/>
          </a:prstGeom>
          <a:noFill/>
          <a:ln>
            <a:noFill/>
          </a:ln>
        </p:spPr>
      </p:pic>
      <p:pic>
        <p:nvPicPr>
          <p:cNvPr id="89" name="Shape 89"/>
          <p:cNvPicPr preferRelativeResize="0"/>
          <p:nvPr/>
        </p:nvPicPr>
        <p:blipFill>
          <a:blip r:embed="rId5">
            <a:alphaModFix/>
          </a:blip>
          <a:stretch>
            <a:fillRect/>
          </a:stretch>
        </p:blipFill>
        <p:spPr>
          <a:xfrm>
            <a:off x="3316319" y="1821850"/>
            <a:ext cx="1398174" cy="1370649"/>
          </a:xfrm>
          <a:prstGeom prst="rect">
            <a:avLst/>
          </a:prstGeom>
          <a:noFill/>
          <a:ln>
            <a:noFill/>
          </a:ln>
        </p:spPr>
      </p:pic>
      <p:pic>
        <p:nvPicPr>
          <p:cNvPr id="90" name="Shape 90"/>
          <p:cNvPicPr preferRelativeResize="0"/>
          <p:nvPr/>
        </p:nvPicPr>
        <p:blipFill>
          <a:blip r:embed="rId6">
            <a:alphaModFix/>
          </a:blip>
          <a:stretch>
            <a:fillRect/>
          </a:stretch>
        </p:blipFill>
        <p:spPr>
          <a:xfrm>
            <a:off x="3313725" y="3362150"/>
            <a:ext cx="5106374" cy="1438275"/>
          </a:xfrm>
          <a:prstGeom prst="rect">
            <a:avLst/>
          </a:prstGeom>
          <a:noFill/>
          <a:ln>
            <a:noFill/>
          </a:ln>
        </p:spPr>
      </p:pic>
      <p:pic>
        <p:nvPicPr>
          <p:cNvPr id="91" name="Shape 91"/>
          <p:cNvPicPr preferRelativeResize="0"/>
          <p:nvPr/>
        </p:nvPicPr>
        <p:blipFill>
          <a:blip r:embed="rId7">
            <a:alphaModFix/>
          </a:blip>
          <a:stretch>
            <a:fillRect/>
          </a:stretch>
        </p:blipFill>
        <p:spPr>
          <a:xfrm>
            <a:off x="4821375" y="1788050"/>
            <a:ext cx="3598724" cy="14382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515</Words>
  <Application>Microsoft Office PowerPoint</Application>
  <PresentationFormat>On-screen Show (16:9)</PresentationFormat>
  <Paragraphs>15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Cambria</vt:lpstr>
      <vt:lpstr>Times New Roman</vt:lpstr>
      <vt:lpstr>simple-light</vt:lpstr>
      <vt:lpstr>The History of Crêpes</vt:lpstr>
      <vt:lpstr>What the heck are crêpes??? </vt:lpstr>
      <vt:lpstr>How did they come to be?</vt:lpstr>
      <vt:lpstr>The Crêpe Comes to America</vt:lpstr>
      <vt:lpstr>Types of Crêpes</vt:lpstr>
      <vt:lpstr>Preparation </vt:lpstr>
      <vt:lpstr>Our Journey Making Crêpes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Crêpes</dc:title>
  <cp:lastModifiedBy>Chris Pyles</cp:lastModifiedBy>
  <cp:revision>1</cp:revision>
  <dcterms:modified xsi:type="dcterms:W3CDTF">2015-06-04T00:01:53Z</dcterms:modified>
</cp:coreProperties>
</file>